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9" r:id="rId3"/>
    <p:sldId id="310" r:id="rId4"/>
    <p:sldId id="311" r:id="rId5"/>
    <p:sldId id="312" r:id="rId6"/>
    <p:sldId id="314" r:id="rId7"/>
    <p:sldId id="315" r:id="rId8"/>
    <p:sldId id="316" r:id="rId9"/>
    <p:sldId id="317" r:id="rId10"/>
    <p:sldId id="313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" initials="V" lastIdx="1" clrIdx="0">
    <p:extLst>
      <p:ext uri="{19B8F6BF-5375-455C-9EA6-DF929625EA0E}">
        <p15:presenceInfo xmlns:p15="http://schemas.microsoft.com/office/powerpoint/2012/main" userId="Vinc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F18"/>
    <a:srgbClr val="F9D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85679" autoAdjust="0"/>
  </p:normalViewPr>
  <p:slideViewPr>
    <p:cSldViewPr snapToGrid="0" showGuides="1">
      <p:cViewPr varScale="1">
        <p:scale>
          <a:sx n="86" d="100"/>
          <a:sy n="86" d="100"/>
        </p:scale>
        <p:origin x="557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38" y="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D726-47CF-48F6-83F9-AD939F17629D}" type="datetimeFigureOut">
              <a:rPr lang="en-SG" smtClean="0"/>
              <a:t>3/1/2018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A9B38-C853-4C08-BA85-6FF3CD84EC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616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E018-B590-4201-81FB-9C32FBFED7DE}" type="datetimeFigureOut">
              <a:rPr lang="en-SG" smtClean="0"/>
              <a:t>3/1/2018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910F-662B-4ACC-BAE4-0AC97392FD3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80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explosion of disruptive technology, internet and social media, it is becoming more challenging to reach out and connect with consumers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limited resources, you need to decide what is the best platform to connect with your customers.</a:t>
            </a:r>
          </a:p>
          <a:p>
            <a:pPr lvl="0"/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Physical World: Print/Outdoor Advertising/ TVC/ Events/Souvenirs </a:t>
            </a:r>
          </a:p>
          <a:p>
            <a:pPr lvl="0"/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Digital World: </a:t>
            </a:r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eDM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Social Media/ SMS/ Voice Call</a:t>
            </a:r>
          </a:p>
          <a:p>
            <a:pPr lvl="0"/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question is how do you transcend both worlds?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AFB3-564B-4931-A6FE-AA53E8EC5D58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738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1"/>
          <a:stretch/>
        </p:blipFill>
        <p:spPr>
          <a:xfrm>
            <a:off x="0" y="0"/>
            <a:ext cx="12192000" cy="5911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" y="5185410"/>
            <a:ext cx="12195810" cy="168570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12620"/>
            <a:ext cx="9144000" cy="2081212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Helvetica Neue 60pt</a:t>
            </a:r>
            <a:endParaRPr lang="en-SG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04310"/>
            <a:ext cx="9144000" cy="11811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Helvetica Neue Medium 24pt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629678" y="6328865"/>
            <a:ext cx="6215062" cy="376238"/>
          </a:xfrm>
        </p:spPr>
        <p:txBody>
          <a:bodyPr>
            <a:norm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Helvetica Neue Light"/>
              </a:defRPr>
            </a:lvl1pPr>
          </a:lstStyle>
          <a:p>
            <a:pPr lvl="0"/>
            <a:r>
              <a:rPr lang="en-US" dirty="0"/>
              <a:t>Edit Master text styles Helvetica Neue Light 12pt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0150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8"/>
          <a:stretch/>
        </p:blipFill>
        <p:spPr>
          <a:xfrm>
            <a:off x="0" y="0"/>
            <a:ext cx="12192000" cy="5944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0779"/>
            <a:ext cx="12192000" cy="3429000"/>
          </a:xfrm>
          <a:prstGeom prst="rect">
            <a:avLst/>
          </a:prstGeom>
        </p:spPr>
      </p:pic>
      <p:pic>
        <p:nvPicPr>
          <p:cNvPr id="14" name="image3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28320" y="6349999"/>
            <a:ext cx="1280236" cy="32833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871367" y="3593465"/>
            <a:ext cx="3716111" cy="1870075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Helvetica Neue Thin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HN Thin 36pt</a:t>
            </a:r>
            <a:endParaRPr lang="en-SG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71368" y="5463540"/>
            <a:ext cx="3716111" cy="62611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Helvetica Neue Light"/>
                <a:ea typeface="Helvetica Neue" panose="02000803000000090004" pitchFamily="2"/>
                <a:cs typeface="Helvetica Neue" panose="02000803000000090004" pitchFamily="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text styles HN Light 18pt</a:t>
            </a:r>
          </a:p>
        </p:txBody>
      </p:sp>
    </p:spTree>
    <p:extLst>
      <p:ext uri="{BB962C8B-B14F-4D97-AF65-F5344CB8AC3E}">
        <p14:creationId xmlns:p14="http://schemas.microsoft.com/office/powerpoint/2010/main" val="396141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0" y="6397370"/>
            <a:ext cx="1289485" cy="330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7"/>
            <a:ext cx="12192001" cy="15621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3644" y="365125"/>
            <a:ext cx="3587384" cy="42195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HN 28pt</a:t>
            </a:r>
            <a:endParaRPr lang="en-SG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22119"/>
            <a:ext cx="10515600" cy="4545331"/>
          </a:xfrm>
        </p:spPr>
        <p:txBody>
          <a:bodyPr/>
          <a:lstStyle>
            <a:lvl1pPr>
              <a:defRPr b="0" i="0">
                <a:latin typeface="Helvetica Neue Medium"/>
              </a:defRPr>
            </a:lvl1pPr>
            <a:lvl2pPr>
              <a:defRPr b="0" i="0">
                <a:latin typeface="Helvetica Neue Medium"/>
              </a:defRPr>
            </a:lvl2pPr>
            <a:lvl3pPr>
              <a:defRPr b="0" i="0">
                <a:latin typeface="Helvetica Neue Medium"/>
              </a:defRPr>
            </a:lvl3pPr>
            <a:lvl4pPr>
              <a:defRPr b="0" i="0">
                <a:latin typeface="Helvetica Neue Medium"/>
              </a:defRPr>
            </a:lvl4pPr>
            <a:lvl5pPr>
              <a:defRPr b="0" i="0">
                <a:latin typeface="Helvetica Neue Medium"/>
              </a:defRPr>
            </a:lvl5pPr>
          </a:lstStyle>
          <a:p>
            <a:pPr lvl="0"/>
            <a:r>
              <a:rPr lang="en-US" dirty="0"/>
              <a:t>Edit Master text styles </a:t>
            </a:r>
            <a:r>
              <a:rPr lang="en-SG" sz="2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Highlighted in HN Medium bold/orange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r>
              <a:rPr lang="en-SG" sz="20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3"/>
            <a:r>
              <a:rPr lang="en-US" dirty="0"/>
              <a:t>Fourth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4"/>
            <a:r>
              <a:rPr lang="en-US" dirty="0"/>
              <a:t>Fifth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951027" y="426493"/>
            <a:ext cx="4418463" cy="36058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F38F18"/>
                </a:solidFill>
                <a:latin typeface="Helvetica Neue Thin"/>
              </a:defRPr>
            </a:lvl1pPr>
          </a:lstStyle>
          <a:p>
            <a:pPr lvl="0"/>
            <a:r>
              <a:rPr lang="en-US" dirty="0"/>
              <a:t>Sub title HN Thin 18pt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1195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7" y="6369776"/>
            <a:ext cx="1289485" cy="330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7"/>
            <a:ext cx="12192001" cy="15621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22119"/>
            <a:ext cx="5261610" cy="4545331"/>
          </a:xfrm>
        </p:spPr>
        <p:txBody>
          <a:bodyPr/>
          <a:lstStyle>
            <a:lvl1pPr>
              <a:defRPr b="0" i="0">
                <a:latin typeface="Helvetica Neue Medium"/>
              </a:defRPr>
            </a:lvl1pPr>
            <a:lvl2pPr>
              <a:defRPr b="0" i="0">
                <a:latin typeface="Helvetica Neue Medium"/>
              </a:defRPr>
            </a:lvl2pPr>
            <a:lvl3pPr>
              <a:defRPr b="0" i="0">
                <a:latin typeface="Helvetica Neue Medium"/>
              </a:defRPr>
            </a:lvl3pPr>
            <a:lvl4pPr>
              <a:defRPr b="0" i="0">
                <a:latin typeface="Helvetica Neue Medium"/>
              </a:defRPr>
            </a:lvl4pPr>
            <a:lvl5pPr>
              <a:defRPr b="0" i="0">
                <a:latin typeface="Helvetica Neue Medium"/>
              </a:defRPr>
            </a:lvl5pPr>
          </a:lstStyle>
          <a:p>
            <a:pPr lvl="0"/>
            <a:r>
              <a:rPr lang="en-US" dirty="0"/>
              <a:t>Edit Master text styles *</a:t>
            </a:r>
            <a:r>
              <a:rPr lang="en-SG" sz="2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Highlight HN Medium bold/orange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r>
              <a:rPr lang="en-SG" sz="20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3"/>
            <a:r>
              <a:rPr lang="en-US" dirty="0"/>
              <a:t>Fourth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4"/>
            <a:r>
              <a:rPr lang="en-US" dirty="0"/>
              <a:t>Fifth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SG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823075" y="1238498"/>
            <a:ext cx="4313554" cy="2201099"/>
          </a:xfrm>
        </p:spPr>
        <p:txBody>
          <a:bodyPr/>
          <a:lstStyle/>
          <a:p>
            <a:endParaRPr lang="en-SG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823075" y="3616318"/>
            <a:ext cx="4313555" cy="2125980"/>
          </a:xfrm>
        </p:spPr>
        <p:txBody>
          <a:bodyPr/>
          <a:lstStyle/>
          <a:p>
            <a:endParaRPr lang="en-SG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7368" y="5919020"/>
            <a:ext cx="4100959" cy="520861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Helvetica Neue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 HN Light 12pt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3644" y="365125"/>
            <a:ext cx="3587384" cy="42195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HN 28pt</a:t>
            </a:r>
            <a:endParaRPr lang="en-SG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951027" y="426493"/>
            <a:ext cx="4418463" cy="36058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F38F18"/>
                </a:solidFill>
                <a:latin typeface="Helvetica Neue Thin"/>
              </a:defRPr>
            </a:lvl1pPr>
          </a:lstStyle>
          <a:p>
            <a:pPr lvl="0"/>
            <a:r>
              <a:rPr lang="en-US" dirty="0"/>
              <a:t>Sub title HN Thin 18pt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0457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6300"/>
            <a:ext cx="12192000" cy="21717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544831"/>
            <a:ext cx="10515600" cy="4958932"/>
          </a:xfrm>
        </p:spPr>
        <p:txBody>
          <a:bodyPr/>
          <a:lstStyle>
            <a:lvl1pPr>
              <a:defRPr b="0" i="0">
                <a:latin typeface="Helvetica Neue Medium"/>
              </a:defRPr>
            </a:lvl1pPr>
            <a:lvl2pPr>
              <a:defRPr b="0" i="0">
                <a:latin typeface="Helvetica Neue Medium"/>
              </a:defRPr>
            </a:lvl2pPr>
            <a:lvl3pPr>
              <a:defRPr b="0" i="0">
                <a:latin typeface="Helvetica Neue Medium"/>
              </a:defRPr>
            </a:lvl3pPr>
            <a:lvl4pPr>
              <a:defRPr b="0" i="0">
                <a:latin typeface="Helvetica Neue Medium"/>
              </a:defRPr>
            </a:lvl4pPr>
            <a:lvl5pPr>
              <a:defRPr b="0" i="0">
                <a:latin typeface="Helvetica Neue Medium"/>
              </a:defRPr>
            </a:lvl5pPr>
          </a:lstStyle>
          <a:p>
            <a:pPr lvl="0"/>
            <a:r>
              <a:rPr lang="en-US" dirty="0"/>
              <a:t>Edit Master text styles </a:t>
            </a:r>
            <a:r>
              <a:rPr lang="en-SG" sz="2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Highlighted in HN Medium bold/orange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r>
              <a:rPr lang="en-SG" sz="20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3"/>
            <a:r>
              <a:rPr lang="en-US" dirty="0"/>
              <a:t>Fourth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4"/>
            <a:r>
              <a:rPr lang="en-US" dirty="0"/>
              <a:t>Fifth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SG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77368" y="5393799"/>
            <a:ext cx="4100959" cy="525217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Helvetica Neue Thi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Master title HN Thin 24pt</a:t>
            </a:r>
            <a:endParaRPr lang="en-SG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7368" y="5919020"/>
            <a:ext cx="4100959" cy="520861"/>
          </a:xfrm>
        </p:spPr>
        <p:txBody>
          <a:bodyPr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Helvetica Neue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 Helvetica Neue Light 12pt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233916" y="5513848"/>
            <a:ext cx="2446859" cy="36058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 Neue Thin"/>
              </a:defRPr>
            </a:lvl1pPr>
          </a:lstStyle>
          <a:p>
            <a:pPr lvl="0"/>
            <a:r>
              <a:rPr lang="en-US" dirty="0"/>
              <a:t>Sub title HN Thin 18pt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996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6300"/>
            <a:ext cx="12192000" cy="21717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77368" y="5393799"/>
            <a:ext cx="4100959" cy="525217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Helvetica Neue Thi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Master title HN Thin 24pt</a:t>
            </a:r>
            <a:endParaRPr lang="en-SG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7368" y="5919020"/>
            <a:ext cx="4100959" cy="520861"/>
          </a:xfrm>
        </p:spPr>
        <p:txBody>
          <a:bodyPr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Helvetica Neue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 Helvetica Neue Light 12pt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6236807" y="407319"/>
            <a:ext cx="2707207" cy="2365086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9095692" y="407319"/>
            <a:ext cx="2707207" cy="2365086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6257739" y="3039636"/>
            <a:ext cx="2686276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9106157" y="3039636"/>
            <a:ext cx="2686276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08802" y="407319"/>
            <a:ext cx="2707207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3342501" y="407319"/>
            <a:ext cx="2707207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/>
          </p:nvPr>
        </p:nvSpPr>
        <p:spPr>
          <a:xfrm>
            <a:off x="408802" y="3039636"/>
            <a:ext cx="2707207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/>
          </p:nvPr>
        </p:nvSpPr>
        <p:spPr>
          <a:xfrm>
            <a:off x="3328123" y="3039636"/>
            <a:ext cx="2721586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233916" y="5513848"/>
            <a:ext cx="2446859" cy="360585"/>
          </a:xfrm>
        </p:spPr>
        <p:txBody>
          <a:bodyPr>
            <a:normAutofit/>
          </a:bodyPr>
          <a:lstStyle>
            <a:lvl1pPr marL="0" indent="0" algn="r">
              <a:buNone/>
              <a:defRPr sz="1800" b="0" i="0">
                <a:solidFill>
                  <a:schemeClr val="bg1"/>
                </a:solidFill>
                <a:latin typeface="Helvetica Neue Thin"/>
              </a:defRPr>
            </a:lvl1pPr>
          </a:lstStyle>
          <a:p>
            <a:pPr lvl="0"/>
            <a:r>
              <a:rPr lang="en-US" dirty="0"/>
              <a:t>Sub title HN Thin 18pt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850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6306820"/>
            <a:ext cx="1289485" cy="330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97" y="5939790"/>
            <a:ext cx="1750972" cy="10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5478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8111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1" r:id="rId3"/>
    <p:sldLayoutId id="2147483684" r:id="rId4"/>
    <p:sldLayoutId id="2147483680" r:id="rId5"/>
    <p:sldLayoutId id="2147483686" r:id="rId6"/>
    <p:sldLayoutId id="2147483685" r:id="rId7"/>
    <p:sldLayoutId id="21474836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" panose="02000803000000090004" pitchFamily="2"/>
          <a:ea typeface="Helvetica Neue" panose="02000803000000090004" pitchFamily="2"/>
          <a:cs typeface="Helvetica Neue" panose="02000803000000090004" pitchFamily="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89176" y="6401134"/>
            <a:ext cx="5971478" cy="376238"/>
          </a:xfrm>
        </p:spPr>
        <p:txBody>
          <a:bodyPr>
            <a:normAutofit fontScale="85000" lnSpcReduction="10000"/>
          </a:bodyPr>
          <a:lstStyle/>
          <a:p>
            <a:r>
              <a:rPr lang="en-SG" b="1" dirty="0"/>
              <a:t>Singapore</a:t>
            </a:r>
            <a:r>
              <a:rPr lang="en-SG" dirty="0"/>
              <a:t> 114 Lavender Street, #10-85, CT Hub 2 (Lift Lobby 1) Singapore 338729 | +65 63864932</a:t>
            </a:r>
            <a:br>
              <a:rPr lang="en-SG" dirty="0"/>
            </a:br>
            <a:r>
              <a:rPr lang="en-SG" b="1" dirty="0"/>
              <a:t>Taiwan </a:t>
            </a:r>
            <a:r>
              <a:rPr lang="en-SG" dirty="0"/>
              <a:t>7F, No 136, Section 1, Neihu District, Taipei, Taiwan | +886 2 2657 7123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681100-724E-493C-B623-868649BFF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" y="5988324"/>
            <a:ext cx="2722474" cy="8696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E3F8434-CC1F-4D8B-B461-383A3F70C379}"/>
              </a:ext>
            </a:extLst>
          </p:cNvPr>
          <p:cNvSpPr txBox="1">
            <a:spLocks/>
          </p:cNvSpPr>
          <p:nvPr/>
        </p:nvSpPr>
        <p:spPr>
          <a:xfrm>
            <a:off x="62570" y="5376808"/>
            <a:ext cx="1846129" cy="800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參賽隊名：</a:t>
            </a:r>
            <a:endParaRPr lang="en-US" sz="2800" b="1" dirty="0">
              <a:solidFill>
                <a:srgbClr val="F38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954109-9287-4FDE-90FE-91B2B28BC5B3}"/>
              </a:ext>
            </a:extLst>
          </p:cNvPr>
          <p:cNvSpPr txBox="1">
            <a:spLocks/>
          </p:cNvSpPr>
          <p:nvPr/>
        </p:nvSpPr>
        <p:spPr>
          <a:xfrm>
            <a:off x="-1" y="1272883"/>
            <a:ext cx="12192001" cy="3099510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>
                    <a:lumMod val="85000"/>
                  </a:schemeClr>
                </a:solidFill>
                <a:latin typeface="Helvetica Neue Medium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7200" b="1" dirty="0" err="1">
                <a:solidFill>
                  <a:srgbClr val="F38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UnaStar</a:t>
            </a:r>
            <a:endParaRPr lang="en-US" altLang="zh-TW" sz="7200" b="1" dirty="0">
              <a:solidFill>
                <a:srgbClr val="F38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  <a:p>
            <a:r>
              <a:rPr lang="en-US" altLang="zh-TW" sz="7200" b="1" dirty="0">
                <a:solidFill>
                  <a:srgbClr val="F38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Episode I </a:t>
            </a:r>
            <a:r>
              <a:rPr lang="zh-TW" altLang="en-US" sz="7200" b="1" dirty="0">
                <a:solidFill>
                  <a:srgbClr val="F38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：</a:t>
            </a:r>
            <a:r>
              <a:rPr lang="en-US" altLang="zh-TW" sz="7200" b="1" dirty="0" err="1">
                <a:solidFill>
                  <a:srgbClr val="F38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UnaBell</a:t>
            </a:r>
            <a:endParaRPr lang="en-US" altLang="zh-TW" sz="7200" b="1" dirty="0">
              <a:solidFill>
                <a:srgbClr val="F38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Open Sans"/>
            </a:endParaRPr>
          </a:p>
          <a:p>
            <a:r>
              <a:rPr lang="zh-TW" altLang="en-US" sz="5400" b="1" dirty="0">
                <a:solidFill>
                  <a:srgbClr val="F38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pen Sans"/>
              </a:rPr>
              <a:t>行銷企劃案</a:t>
            </a:r>
            <a:endParaRPr lang="en-SG" sz="5400" b="1" dirty="0">
              <a:solidFill>
                <a:srgbClr val="F38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577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3" cy="6858000"/>
          </a:xfrm>
          <a:prstGeom prst="rect">
            <a:avLst/>
          </a:prstGeom>
        </p:spPr>
      </p:pic>
      <p:pic>
        <p:nvPicPr>
          <p:cNvPr id="12" name="image4.png" descr="image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169794"/>
            <a:ext cx="12192003" cy="272371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he Problem"/>
          <p:cNvSpPr/>
          <p:nvPr/>
        </p:nvSpPr>
        <p:spPr>
          <a:xfrm>
            <a:off x="7998739" y="5452070"/>
            <a:ext cx="3145990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80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"/>
          <p:cNvSpPr/>
          <p:nvPr/>
        </p:nvSpPr>
        <p:spPr>
          <a:xfrm>
            <a:off x="7385084" y="6416019"/>
            <a:ext cx="4373301" cy="1"/>
          </a:xfrm>
          <a:prstGeom prst="line">
            <a:avLst/>
          </a:prstGeom>
          <a:ln w="25400">
            <a:solidFill>
              <a:srgbClr val="F38F18"/>
            </a:solidFill>
            <a:miter lim="400000"/>
          </a:ln>
        </p:spPr>
        <p:txBody>
          <a:bodyPr lIns="22859" tIns="22859" rIns="22859" bIns="22859"/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23204346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9592D03-719C-4AF7-9EE7-8CBEA731E900}"/>
              </a:ext>
            </a:extLst>
          </p:cNvPr>
          <p:cNvSpPr txBox="1">
            <a:spLocks/>
          </p:cNvSpPr>
          <p:nvPr/>
        </p:nvSpPr>
        <p:spPr>
          <a:xfrm>
            <a:off x="320735" y="390154"/>
            <a:ext cx="5451230" cy="4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zh-TW" altLang="en-US" sz="3600" b="1" dirty="0"/>
              <a:t>格式規範</a:t>
            </a:r>
            <a:endParaRPr lang="en-SG" sz="3600" b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C6D1B-373C-406D-AAF0-4DAF4087193C}"/>
              </a:ext>
            </a:extLst>
          </p:cNvPr>
          <p:cNvSpPr txBox="1">
            <a:spLocks/>
          </p:cNvSpPr>
          <p:nvPr/>
        </p:nvSpPr>
        <p:spPr>
          <a:xfrm>
            <a:off x="6496097" y="44741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FontAwesome"/>
                <a:sym typeface="FontAwesome"/>
              </a:rPr>
              <a:t></a:t>
            </a:r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136D8EF6-14FF-4503-87BF-4901C37F8081}"/>
              </a:ext>
            </a:extLst>
          </p:cNvPr>
          <p:cNvSpPr txBox="1">
            <a:spLocks/>
          </p:cNvSpPr>
          <p:nvPr/>
        </p:nvSpPr>
        <p:spPr>
          <a:xfrm>
            <a:off x="431136" y="5935185"/>
            <a:ext cx="11265763" cy="319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本頁提供各參賽團隊參考，請於上傳前將此頁刪除即可，感謝各位配合</a:t>
            </a:r>
            <a:endParaRPr lang="en-SG" sz="2000" b="1" dirty="0">
              <a:solidFill>
                <a:srgbClr val="FF000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B3522E5-276B-48DC-A6D8-D290B29774B3}"/>
              </a:ext>
            </a:extLst>
          </p:cNvPr>
          <p:cNvSpPr txBox="1"/>
          <p:nvPr/>
        </p:nvSpPr>
        <p:spPr>
          <a:xfrm>
            <a:off x="320735" y="1700077"/>
            <a:ext cx="1148656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請所有參賽團隊注意：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請參賽團隊一律以此簡報範本作為繳交文件依據，請於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簡報封面填寫參賽隊名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。如有其他非主辦單位規定之簡報格式，即視同放棄參賽資格。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簡報字形一律以「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微軟正黑體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」為主，字體大小可依照各隊內容自行調整。參賽團隊可自行增加簡報圖案或作品相關照片。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行銷企畫案以「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提出市場銷售策略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」為主，並於國內實際銷售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UnaBell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產品為主要任務。內容須包含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企劃目標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產品定位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市場分析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行銷策略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行銷預算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效益評估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標題順序可由參賽團隊自行調整。如有其它內容，參賽團隊可自行增加簡報頁數及標題。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如文件上傳或有其它問題，請來信活動小組：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vincent.chuang@unabiz.com  / (02)2657-7123 #633  Vincent Chuang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013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9592D03-719C-4AF7-9EE7-8CBEA731E900}"/>
              </a:ext>
            </a:extLst>
          </p:cNvPr>
          <p:cNvSpPr txBox="1">
            <a:spLocks/>
          </p:cNvSpPr>
          <p:nvPr/>
        </p:nvSpPr>
        <p:spPr>
          <a:xfrm>
            <a:off x="320735" y="390154"/>
            <a:ext cx="5451230" cy="4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zh-TW" altLang="en-US" sz="3600" b="1" dirty="0"/>
              <a:t>企劃目標</a:t>
            </a:r>
            <a:endParaRPr lang="en-SG" sz="3600" b="1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0E2E31-C663-46D2-A9A2-72E1E531CB3F}"/>
              </a:ext>
            </a:extLst>
          </p:cNvPr>
          <p:cNvSpPr txBox="1">
            <a:spLocks/>
          </p:cNvSpPr>
          <p:nvPr/>
        </p:nvSpPr>
        <p:spPr>
          <a:xfrm>
            <a:off x="6480750" y="28104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FontAwesome"/>
                <a:sym typeface="FontAwesome"/>
              </a:rPr>
              <a:t>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C6D1B-373C-406D-AAF0-4DAF4087193C}"/>
              </a:ext>
            </a:extLst>
          </p:cNvPr>
          <p:cNvSpPr txBox="1">
            <a:spLocks/>
          </p:cNvSpPr>
          <p:nvPr/>
        </p:nvSpPr>
        <p:spPr>
          <a:xfrm>
            <a:off x="6496097" y="44741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FontAwesome"/>
                <a:sym typeface="FontAwesome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9592D03-719C-4AF7-9EE7-8CBEA731E900}"/>
              </a:ext>
            </a:extLst>
          </p:cNvPr>
          <p:cNvSpPr txBox="1">
            <a:spLocks/>
          </p:cNvSpPr>
          <p:nvPr/>
        </p:nvSpPr>
        <p:spPr>
          <a:xfrm>
            <a:off x="320735" y="390154"/>
            <a:ext cx="5451230" cy="4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zh-TW" altLang="en-US" sz="3600" b="1" dirty="0"/>
              <a:t>產品定位</a:t>
            </a:r>
            <a:endParaRPr lang="en-SG" sz="3600" b="1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0E2E31-C663-46D2-A9A2-72E1E531CB3F}"/>
              </a:ext>
            </a:extLst>
          </p:cNvPr>
          <p:cNvSpPr txBox="1">
            <a:spLocks/>
          </p:cNvSpPr>
          <p:nvPr/>
        </p:nvSpPr>
        <p:spPr>
          <a:xfrm>
            <a:off x="6480750" y="28104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FontAwesome"/>
                <a:sym typeface="FontAwesome"/>
              </a:rPr>
              <a:t>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C6D1B-373C-406D-AAF0-4DAF4087193C}"/>
              </a:ext>
            </a:extLst>
          </p:cNvPr>
          <p:cNvSpPr txBox="1">
            <a:spLocks/>
          </p:cNvSpPr>
          <p:nvPr/>
        </p:nvSpPr>
        <p:spPr>
          <a:xfrm>
            <a:off x="6496097" y="44741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FontAwesome"/>
                <a:sym typeface="FontAwesome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8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9592D03-719C-4AF7-9EE7-8CBEA731E900}"/>
              </a:ext>
            </a:extLst>
          </p:cNvPr>
          <p:cNvSpPr txBox="1">
            <a:spLocks/>
          </p:cNvSpPr>
          <p:nvPr/>
        </p:nvSpPr>
        <p:spPr>
          <a:xfrm>
            <a:off x="320735" y="390154"/>
            <a:ext cx="5451230" cy="4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zh-TW" altLang="en-US" sz="3600" b="1" dirty="0"/>
              <a:t>產品介紹</a:t>
            </a:r>
            <a:endParaRPr lang="en-SG" sz="3600" b="1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0E2E31-C663-46D2-A9A2-72E1E531CB3F}"/>
              </a:ext>
            </a:extLst>
          </p:cNvPr>
          <p:cNvSpPr txBox="1">
            <a:spLocks/>
          </p:cNvSpPr>
          <p:nvPr/>
        </p:nvSpPr>
        <p:spPr>
          <a:xfrm>
            <a:off x="6480750" y="28104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FontAwesome"/>
                <a:sym typeface="FontAwesome"/>
              </a:rPr>
              <a:t>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C6D1B-373C-406D-AAF0-4DAF4087193C}"/>
              </a:ext>
            </a:extLst>
          </p:cNvPr>
          <p:cNvSpPr txBox="1">
            <a:spLocks/>
          </p:cNvSpPr>
          <p:nvPr/>
        </p:nvSpPr>
        <p:spPr>
          <a:xfrm>
            <a:off x="6496097" y="44741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FontAwesome"/>
                <a:sym typeface="FontAwesome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9592D03-719C-4AF7-9EE7-8CBEA731E900}"/>
              </a:ext>
            </a:extLst>
          </p:cNvPr>
          <p:cNvSpPr txBox="1">
            <a:spLocks/>
          </p:cNvSpPr>
          <p:nvPr/>
        </p:nvSpPr>
        <p:spPr>
          <a:xfrm>
            <a:off x="320735" y="390154"/>
            <a:ext cx="5451230" cy="4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zh-TW" altLang="en-US" sz="3600" b="1" dirty="0"/>
              <a:t>市場分析</a:t>
            </a:r>
            <a:endParaRPr lang="en-SG" sz="3600" b="1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0E2E31-C663-46D2-A9A2-72E1E531CB3F}"/>
              </a:ext>
            </a:extLst>
          </p:cNvPr>
          <p:cNvSpPr txBox="1">
            <a:spLocks/>
          </p:cNvSpPr>
          <p:nvPr/>
        </p:nvSpPr>
        <p:spPr>
          <a:xfrm>
            <a:off x="6480750" y="28104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FontAwesome"/>
                <a:sym typeface="FontAwesome"/>
              </a:rPr>
              <a:t>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C6D1B-373C-406D-AAF0-4DAF4087193C}"/>
              </a:ext>
            </a:extLst>
          </p:cNvPr>
          <p:cNvSpPr txBox="1">
            <a:spLocks/>
          </p:cNvSpPr>
          <p:nvPr/>
        </p:nvSpPr>
        <p:spPr>
          <a:xfrm>
            <a:off x="6496097" y="44741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FontAwesome"/>
                <a:sym typeface="FontAwesome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9592D03-719C-4AF7-9EE7-8CBEA731E900}"/>
              </a:ext>
            </a:extLst>
          </p:cNvPr>
          <p:cNvSpPr txBox="1">
            <a:spLocks/>
          </p:cNvSpPr>
          <p:nvPr/>
        </p:nvSpPr>
        <p:spPr>
          <a:xfrm>
            <a:off x="320735" y="390154"/>
            <a:ext cx="5451230" cy="4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zh-TW" altLang="en-US" sz="3600" b="1" dirty="0"/>
              <a:t>行銷策略</a:t>
            </a:r>
            <a:endParaRPr lang="en-SG" sz="3600" b="1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0E2E31-C663-46D2-A9A2-72E1E531CB3F}"/>
              </a:ext>
            </a:extLst>
          </p:cNvPr>
          <p:cNvSpPr txBox="1">
            <a:spLocks/>
          </p:cNvSpPr>
          <p:nvPr/>
        </p:nvSpPr>
        <p:spPr>
          <a:xfrm>
            <a:off x="6480750" y="28104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FontAwesome"/>
                <a:sym typeface="FontAwesome"/>
              </a:rPr>
              <a:t>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C6D1B-373C-406D-AAF0-4DAF4087193C}"/>
              </a:ext>
            </a:extLst>
          </p:cNvPr>
          <p:cNvSpPr txBox="1">
            <a:spLocks/>
          </p:cNvSpPr>
          <p:nvPr/>
        </p:nvSpPr>
        <p:spPr>
          <a:xfrm>
            <a:off x="6496097" y="44741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FontAwesome"/>
                <a:sym typeface="FontAwesome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7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9592D03-719C-4AF7-9EE7-8CBEA731E900}"/>
              </a:ext>
            </a:extLst>
          </p:cNvPr>
          <p:cNvSpPr txBox="1">
            <a:spLocks/>
          </p:cNvSpPr>
          <p:nvPr/>
        </p:nvSpPr>
        <p:spPr>
          <a:xfrm>
            <a:off x="320735" y="390154"/>
            <a:ext cx="5451230" cy="4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zh-TW" altLang="en-US" sz="3600" b="1" dirty="0"/>
              <a:t>行銷預算</a:t>
            </a:r>
            <a:endParaRPr lang="en-SG" sz="3600" b="1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0E2E31-C663-46D2-A9A2-72E1E531CB3F}"/>
              </a:ext>
            </a:extLst>
          </p:cNvPr>
          <p:cNvSpPr txBox="1">
            <a:spLocks/>
          </p:cNvSpPr>
          <p:nvPr/>
        </p:nvSpPr>
        <p:spPr>
          <a:xfrm>
            <a:off x="6480750" y="28104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FontAwesome"/>
                <a:sym typeface="FontAwesome"/>
              </a:rPr>
              <a:t>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C6D1B-373C-406D-AAF0-4DAF4087193C}"/>
              </a:ext>
            </a:extLst>
          </p:cNvPr>
          <p:cNvSpPr txBox="1">
            <a:spLocks/>
          </p:cNvSpPr>
          <p:nvPr/>
        </p:nvSpPr>
        <p:spPr>
          <a:xfrm>
            <a:off x="6496097" y="44741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FontAwesome"/>
                <a:sym typeface="FontAwesome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9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9592D03-719C-4AF7-9EE7-8CBEA731E900}"/>
              </a:ext>
            </a:extLst>
          </p:cNvPr>
          <p:cNvSpPr txBox="1">
            <a:spLocks/>
          </p:cNvSpPr>
          <p:nvPr/>
        </p:nvSpPr>
        <p:spPr>
          <a:xfrm>
            <a:off x="320735" y="390154"/>
            <a:ext cx="5451230" cy="421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zh-TW" altLang="en-US" sz="3600" b="1" dirty="0"/>
              <a:t>效益評估</a:t>
            </a:r>
            <a:endParaRPr lang="en-SG" sz="3600" b="1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0E2E31-C663-46D2-A9A2-72E1E531CB3F}"/>
              </a:ext>
            </a:extLst>
          </p:cNvPr>
          <p:cNvSpPr txBox="1">
            <a:spLocks/>
          </p:cNvSpPr>
          <p:nvPr/>
        </p:nvSpPr>
        <p:spPr>
          <a:xfrm>
            <a:off x="6480750" y="28104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FontAwesome"/>
                <a:sym typeface="FontAwesome"/>
              </a:rPr>
              <a:t>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9C6D1B-373C-406D-AAF0-4DAF4087193C}"/>
              </a:ext>
            </a:extLst>
          </p:cNvPr>
          <p:cNvSpPr txBox="1">
            <a:spLocks/>
          </p:cNvSpPr>
          <p:nvPr/>
        </p:nvSpPr>
        <p:spPr>
          <a:xfrm>
            <a:off x="6496097" y="4474103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4050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184" indent="-253147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59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26" indent="-202518" algn="l" defTabSz="4050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662" indent="-202518" algn="l" defTabSz="4050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698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35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771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807" indent="-202518" algn="l" defTabSz="4050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FontAwesome"/>
                <a:sym typeface="FontAwesome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6279</TotalTime>
  <Words>348</Words>
  <Application>Microsoft Office PowerPoint</Application>
  <PresentationFormat>寬螢幕</PresentationFormat>
  <Paragraphs>44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FontAwesome</vt:lpstr>
      <vt:lpstr>Helvetica Neue</vt:lpstr>
      <vt:lpstr>Helvetica Neue Light</vt:lpstr>
      <vt:lpstr>Helvetica Neue Medium</vt:lpstr>
      <vt:lpstr>Helvetica Neue Thin</vt:lpstr>
      <vt:lpstr>微軟正黑體</vt:lpstr>
      <vt:lpstr>Arial</vt:lpstr>
      <vt:lpstr>Calibri</vt:lpstr>
      <vt:lpstr>Open Sans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fu.shuhui@unabiz.com</dc:creator>
  <cp:lastModifiedBy>Vincent</cp:lastModifiedBy>
  <cp:revision>574</cp:revision>
  <cp:lastPrinted>2017-06-28T06:59:55Z</cp:lastPrinted>
  <dcterms:created xsi:type="dcterms:W3CDTF">2017-04-19T04:54:04Z</dcterms:created>
  <dcterms:modified xsi:type="dcterms:W3CDTF">2018-01-03T10:40:48Z</dcterms:modified>
</cp:coreProperties>
</file>